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6" r:id="rId6"/>
    <p:sldId id="270" r:id="rId7"/>
    <p:sldId id="287" r:id="rId8"/>
    <p:sldId id="288" r:id="rId9"/>
    <p:sldId id="289" r:id="rId10"/>
    <p:sldId id="271" r:id="rId11"/>
    <p:sldId id="276" r:id="rId12"/>
    <p:sldId id="274" r:id="rId13"/>
    <p:sldId id="275" r:id="rId14"/>
    <p:sldId id="277" r:id="rId15"/>
    <p:sldId id="279" r:id="rId16"/>
    <p:sldId id="283" r:id="rId17"/>
    <p:sldId id="267" r:id="rId18"/>
    <p:sldId id="268" r:id="rId19"/>
    <p:sldId id="263" r:id="rId20"/>
    <p:sldId id="290" r:id="rId21"/>
    <p:sldId id="257" r:id="rId22"/>
    <p:sldId id="261" r:id="rId23"/>
    <p:sldId id="262" r:id="rId24"/>
    <p:sldId id="265" r:id="rId25"/>
    <p:sldId id="291" r:id="rId26"/>
    <p:sldId id="292" r:id="rId27"/>
    <p:sldId id="266" r:id="rId28"/>
    <p:sldId id="293" r:id="rId29"/>
    <p:sldId id="269" r:id="rId30"/>
    <p:sldId id="272"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50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A576E81-161C-412A-AD94-6E1A119B2BF9}" type="datetimeFigureOut">
              <a:rPr lang="en-GB" smtClean="0"/>
              <a:pPr/>
              <a:t>13/05/2014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74BAB-7BAB-4F71-9281-53C0A397D258}"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A576E81-161C-412A-AD94-6E1A119B2BF9}" type="datetimeFigureOut">
              <a:rPr lang="en-GB" smtClean="0"/>
              <a:pPr/>
              <a:t>13/05/2014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74BAB-7BAB-4F71-9281-53C0A397D25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A576E81-161C-412A-AD94-6E1A119B2BF9}" type="datetimeFigureOut">
              <a:rPr lang="en-GB" smtClean="0"/>
              <a:pPr/>
              <a:t>13/05/2014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74BAB-7BAB-4F71-9281-53C0A397D25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A576E81-161C-412A-AD94-6E1A119B2BF9}" type="datetimeFigureOut">
              <a:rPr lang="en-GB" smtClean="0"/>
              <a:pPr/>
              <a:t>13/05/2014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74BAB-7BAB-4F71-9281-53C0A397D258}"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576E81-161C-412A-AD94-6E1A119B2BF9}" type="datetimeFigureOut">
              <a:rPr lang="en-GB" smtClean="0"/>
              <a:pPr/>
              <a:t>13/05/2014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74BAB-7BAB-4F71-9281-53C0A397D258}"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A576E81-161C-412A-AD94-6E1A119B2BF9}" type="datetimeFigureOut">
              <a:rPr lang="en-GB" smtClean="0"/>
              <a:pPr/>
              <a:t>13/05/2014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74BAB-7BAB-4F71-9281-53C0A397D25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A576E81-161C-412A-AD94-6E1A119B2BF9}" type="datetimeFigureOut">
              <a:rPr lang="en-GB" smtClean="0"/>
              <a:pPr/>
              <a:t>13/05/2014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74BAB-7BAB-4F71-9281-53C0A397D258}"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A576E81-161C-412A-AD94-6E1A119B2BF9}" type="datetimeFigureOut">
              <a:rPr lang="en-GB" smtClean="0"/>
              <a:pPr/>
              <a:t>13/05/2014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74BAB-7BAB-4F71-9281-53C0A397D25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576E81-161C-412A-AD94-6E1A119B2BF9}" type="datetimeFigureOut">
              <a:rPr lang="en-GB" smtClean="0"/>
              <a:pPr/>
              <a:t>13/05/2014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74BAB-7BAB-4F71-9281-53C0A397D25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576E81-161C-412A-AD94-6E1A119B2BF9}" type="datetimeFigureOut">
              <a:rPr lang="en-GB" smtClean="0"/>
              <a:pPr/>
              <a:t>13/05/2014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74BAB-7BAB-4F71-9281-53C0A397D258}"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576E81-161C-412A-AD94-6E1A119B2BF9}" type="datetimeFigureOut">
              <a:rPr lang="en-GB" smtClean="0"/>
              <a:pPr/>
              <a:t>13/05/2014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74BAB-7BAB-4F71-9281-53C0A397D258}"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576E81-161C-412A-AD94-6E1A119B2BF9}" type="datetimeFigureOut">
              <a:rPr lang="en-GB" smtClean="0"/>
              <a:pPr/>
              <a:t>13/05/2014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74BAB-7BAB-4F71-9281-53C0A397D258}"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714202"/>
          </a:xfrm>
        </p:spPr>
        <p:txBody>
          <a:bodyPr>
            <a:normAutofit/>
          </a:bodyPr>
          <a:lstStyle/>
          <a:p>
            <a:r>
              <a:rPr lang="en-GB" b="1" dirty="0">
                <a:latin typeface="+mn-lt"/>
                <a:ea typeface="+mn-ea"/>
                <a:cs typeface="+mn-cs"/>
              </a:rPr>
              <a:t>Welfare Reform </a:t>
            </a:r>
            <a:r>
              <a:rPr lang="en-GB" b="1" dirty="0" smtClean="0">
                <a:latin typeface="+mn-lt"/>
                <a:ea typeface="+mn-ea"/>
                <a:cs typeface="+mn-cs"/>
              </a:rPr>
              <a:t>– Update and future developments</a:t>
            </a:r>
            <a:endParaRPr lang="en-GB" b="1" dirty="0">
              <a:latin typeface="+mn-lt"/>
              <a:ea typeface="+mn-ea"/>
              <a:cs typeface="+mn-cs"/>
            </a:endParaRPr>
          </a:p>
        </p:txBody>
      </p:sp>
      <p:sp>
        <p:nvSpPr>
          <p:cNvPr id="5" name="Content Placeholder 4"/>
          <p:cNvSpPr>
            <a:spLocks noGrp="1"/>
          </p:cNvSpPr>
          <p:nvPr>
            <p:ph idx="1"/>
          </p:nvPr>
        </p:nvSpPr>
        <p:spPr>
          <a:xfrm>
            <a:off x="457200" y="2060848"/>
            <a:ext cx="8229600" cy="3240360"/>
          </a:xfrm>
        </p:spPr>
        <p:txBody>
          <a:bodyPr/>
          <a:lstStyle/>
          <a:p>
            <a:pPr algn="ctr">
              <a:buNone/>
            </a:pPr>
            <a:r>
              <a:rPr lang="en-GB" sz="4800" b="1" i="1" dirty="0" smtClean="0">
                <a:latin typeface="Kartika" pitchFamily="18" charset="0"/>
                <a:cs typeface="Kartika" pitchFamily="18" charset="0"/>
              </a:rPr>
              <a:t>There for You </a:t>
            </a:r>
          </a:p>
          <a:p>
            <a:pPr algn="ctr">
              <a:buNone/>
            </a:pPr>
            <a:r>
              <a:rPr lang="en-GB" sz="4800" b="1" dirty="0" smtClean="0"/>
              <a:t>Welfare Seminar </a:t>
            </a:r>
            <a:endParaRPr lang="en-GB" sz="4800" dirty="0"/>
          </a:p>
          <a:p>
            <a:pPr algn="ctr">
              <a:buNone/>
            </a:pPr>
            <a:r>
              <a:rPr lang="en-GB" sz="4400" b="1" dirty="0" smtClean="0"/>
              <a:t>Croyde</a:t>
            </a:r>
            <a:r>
              <a:rPr lang="en-GB" sz="3600" dirty="0" smtClean="0"/>
              <a:t>                                                                                                                                                             </a:t>
            </a:r>
            <a:r>
              <a:rPr lang="en-GB" sz="4400" b="1" dirty="0" smtClean="0"/>
              <a:t> 9</a:t>
            </a:r>
            <a:r>
              <a:rPr lang="en-GB" sz="4400" b="1" baseline="30000" dirty="0" smtClean="0"/>
              <a:t>th</a:t>
            </a:r>
            <a:r>
              <a:rPr lang="en-GB" sz="4400" b="1" dirty="0" smtClean="0"/>
              <a:t> May 2014</a:t>
            </a:r>
            <a:endParaRPr lang="en-GB" sz="4400" dirty="0"/>
          </a:p>
        </p:txBody>
      </p:sp>
      <p:pic>
        <p:nvPicPr>
          <p:cNvPr id="7" name="Picture 4" descr="unicol"/>
          <p:cNvPicPr>
            <a:picLocks noChangeAspect="1" noChangeArrowheads="1"/>
          </p:cNvPicPr>
          <p:nvPr/>
        </p:nvPicPr>
        <p:blipFill>
          <a:blip r:embed="rId2" cstate="print"/>
          <a:srcRect/>
          <a:stretch>
            <a:fillRect/>
          </a:stretch>
        </p:blipFill>
        <p:spPr bwMode="auto">
          <a:xfrm>
            <a:off x="1979712" y="5445224"/>
            <a:ext cx="5072098" cy="1045494"/>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Childcare costs year on year still rising</a:t>
            </a:r>
            <a:endParaRPr lang="en-GB" dirty="0"/>
          </a:p>
        </p:txBody>
      </p:sp>
      <p:sp>
        <p:nvSpPr>
          <p:cNvPr id="3" name="Content Placeholder 2"/>
          <p:cNvSpPr>
            <a:spLocks noGrp="1"/>
          </p:cNvSpPr>
          <p:nvPr>
            <p:ph idx="1"/>
          </p:nvPr>
        </p:nvSpPr>
        <p:spPr/>
        <p:txBody>
          <a:bodyPr/>
          <a:lstStyle/>
          <a:p>
            <a:pPr algn="ctr">
              <a:buNone/>
            </a:pPr>
            <a:r>
              <a:rPr lang="en-GB" dirty="0" err="1" smtClean="0"/>
              <a:t>Daycare</a:t>
            </a:r>
            <a:r>
              <a:rPr lang="en-GB" dirty="0" smtClean="0"/>
              <a:t> Trust and Family and Parenting Institute Childcare Costs Survey 2013</a:t>
            </a:r>
          </a:p>
          <a:p>
            <a:r>
              <a:rPr lang="en-GB" dirty="0" smtClean="0"/>
              <a:t>Nursery and childminder places for over-twos rose by more than 5% over the last 12 months</a:t>
            </a:r>
          </a:p>
          <a:p>
            <a:r>
              <a:rPr lang="en-GB" dirty="0" smtClean="0"/>
              <a:t>A parent in London buying 50 hours of childcare per week for a child under two would face an average annual bill of nearly £14,000 per year (£11,000 average in UK)</a:t>
            </a:r>
          </a:p>
          <a:p>
            <a:endParaRPr lang="en-GB" dirty="0"/>
          </a:p>
        </p:txBody>
      </p:sp>
      <p:pic>
        <p:nvPicPr>
          <p:cNvPr id="4" name="Picture 4" descr="unicol"/>
          <p:cNvPicPr>
            <a:picLocks noChangeAspect="1" noChangeArrowheads="1"/>
          </p:cNvPicPr>
          <p:nvPr/>
        </p:nvPicPr>
        <p:blipFill>
          <a:blip r:embed="rId2" cstate="print"/>
          <a:srcRect/>
          <a:stretch>
            <a:fillRect/>
          </a:stretch>
        </p:blipFill>
        <p:spPr bwMode="auto">
          <a:xfrm>
            <a:off x="1979712" y="5877272"/>
            <a:ext cx="5072098" cy="613446"/>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Families and Child Poverty </a:t>
            </a:r>
            <a:br>
              <a:rPr lang="en-GB" b="1" dirty="0" smtClean="0"/>
            </a:br>
            <a:r>
              <a:rPr lang="en-GB" b="1" dirty="0" smtClean="0"/>
              <a:t>Joseph </a:t>
            </a:r>
            <a:r>
              <a:rPr lang="en-GB" b="1" dirty="0" err="1" smtClean="0"/>
              <a:t>Rowntree</a:t>
            </a:r>
            <a:r>
              <a:rPr lang="en-GB" b="1" dirty="0" smtClean="0"/>
              <a:t> Foundation (JRF) November 2013 </a:t>
            </a:r>
            <a:endParaRPr lang="en-GB" dirty="0"/>
          </a:p>
        </p:txBody>
      </p:sp>
      <p:sp>
        <p:nvSpPr>
          <p:cNvPr id="3" name="Content Placeholder 2"/>
          <p:cNvSpPr>
            <a:spLocks noGrp="1"/>
          </p:cNvSpPr>
          <p:nvPr>
            <p:ph idx="1"/>
          </p:nvPr>
        </p:nvSpPr>
        <p:spPr/>
        <p:txBody>
          <a:bodyPr>
            <a:normAutofit fontScale="92500" lnSpcReduction="10000"/>
          </a:bodyPr>
          <a:lstStyle/>
          <a:p>
            <a:pPr algn="ctr">
              <a:buNone/>
            </a:pPr>
            <a:r>
              <a:rPr lang="en-GB" dirty="0" smtClean="0"/>
              <a:t>According to JRF, among the 1.3 million families with children living in poverty 50% are working households: </a:t>
            </a:r>
          </a:p>
          <a:p>
            <a:r>
              <a:rPr lang="en-GB" dirty="0" smtClean="0"/>
              <a:t>31% (400,000 families) are couple families with a single breadwinner</a:t>
            </a:r>
          </a:p>
          <a:p>
            <a:r>
              <a:rPr lang="en-GB" dirty="0" smtClean="0"/>
              <a:t>16% (210,000 families) are dual earning couples; </a:t>
            </a:r>
          </a:p>
          <a:p>
            <a:r>
              <a:rPr lang="en-GB" dirty="0" smtClean="0"/>
              <a:t>8% (105,000 families) are working lone parents;</a:t>
            </a:r>
          </a:p>
          <a:p>
            <a:r>
              <a:rPr lang="en-GB" dirty="0" smtClean="0"/>
              <a:t>The remaining families are either workless single parents or workless couples.</a:t>
            </a:r>
          </a:p>
          <a:p>
            <a:endParaRPr lang="en-GB" dirty="0"/>
          </a:p>
        </p:txBody>
      </p:sp>
      <p:pic>
        <p:nvPicPr>
          <p:cNvPr id="4" name="Picture 4" descr="unicol"/>
          <p:cNvPicPr>
            <a:picLocks noChangeAspect="1" noChangeArrowheads="1"/>
          </p:cNvPicPr>
          <p:nvPr/>
        </p:nvPicPr>
        <p:blipFill>
          <a:blip r:embed="rId2" cstate="print"/>
          <a:srcRect/>
          <a:stretch>
            <a:fillRect/>
          </a:stretch>
        </p:blipFill>
        <p:spPr bwMode="auto">
          <a:xfrm>
            <a:off x="1979712" y="5877272"/>
            <a:ext cx="5072098" cy="613446"/>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JRF make three recommendations</a:t>
            </a:r>
            <a:endParaRPr lang="en-GB" b="1" dirty="0"/>
          </a:p>
        </p:txBody>
      </p:sp>
      <p:sp>
        <p:nvSpPr>
          <p:cNvPr id="3" name="Content Placeholder 2"/>
          <p:cNvSpPr>
            <a:spLocks noGrp="1"/>
          </p:cNvSpPr>
          <p:nvPr>
            <p:ph idx="1"/>
          </p:nvPr>
        </p:nvSpPr>
        <p:spPr>
          <a:xfrm>
            <a:off x="457200" y="1196752"/>
            <a:ext cx="8229600" cy="4608512"/>
          </a:xfrm>
        </p:spPr>
        <p:txBody>
          <a:bodyPr>
            <a:normAutofit lnSpcReduction="10000"/>
          </a:bodyPr>
          <a:lstStyle/>
          <a:p>
            <a:pPr marL="742950" indent="-742950">
              <a:buNone/>
            </a:pPr>
            <a:endParaRPr lang="en-GB" sz="4000" b="1" dirty="0" smtClean="0"/>
          </a:p>
          <a:p>
            <a:pPr marL="742950" indent="-742950">
              <a:buNone/>
            </a:pPr>
            <a:r>
              <a:rPr lang="en-GB" sz="3600" b="1" dirty="0" smtClean="0"/>
              <a:t>1. Allowing second-earners to keep more of their earnings</a:t>
            </a:r>
            <a:endParaRPr lang="en-GB" sz="3600" dirty="0" smtClean="0"/>
          </a:p>
          <a:p>
            <a:pPr>
              <a:buNone/>
            </a:pPr>
            <a:r>
              <a:rPr lang="en-GB" sz="3600" b="1" dirty="0" smtClean="0"/>
              <a:t>2. Expand the provision of affordable childcare – universal childcare system</a:t>
            </a:r>
          </a:p>
          <a:p>
            <a:pPr>
              <a:buNone/>
            </a:pPr>
            <a:r>
              <a:rPr lang="en-GB" sz="3600" b="1" dirty="0" smtClean="0"/>
              <a:t>3. Make it easier for fathers to spend time with the family and share caring responsibilities</a:t>
            </a:r>
            <a:endParaRPr lang="en-GB" sz="3600" dirty="0"/>
          </a:p>
        </p:txBody>
      </p:sp>
      <p:pic>
        <p:nvPicPr>
          <p:cNvPr id="5" name="Picture 4" descr="unicol"/>
          <p:cNvPicPr>
            <a:picLocks noChangeAspect="1" noChangeArrowheads="1"/>
          </p:cNvPicPr>
          <p:nvPr/>
        </p:nvPicPr>
        <p:blipFill>
          <a:blip r:embed="rId2" cstate="print"/>
          <a:srcRect/>
          <a:stretch>
            <a:fillRect/>
          </a:stretch>
        </p:blipFill>
        <p:spPr bwMode="auto">
          <a:xfrm>
            <a:off x="1979712" y="5877272"/>
            <a:ext cx="5072098" cy="613446"/>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000" b="1" dirty="0" smtClean="0"/>
              <a:t>Disability welfare cuts and changes - Key elements</a:t>
            </a:r>
            <a:endParaRPr lang="en-GB" sz="4000" b="1" dirty="0"/>
          </a:p>
        </p:txBody>
      </p:sp>
      <p:sp>
        <p:nvSpPr>
          <p:cNvPr id="3" name="Content Placeholder 2"/>
          <p:cNvSpPr>
            <a:spLocks noGrp="1"/>
          </p:cNvSpPr>
          <p:nvPr>
            <p:ph idx="1"/>
          </p:nvPr>
        </p:nvSpPr>
        <p:spPr>
          <a:xfrm>
            <a:off x="457200" y="1600201"/>
            <a:ext cx="8229600" cy="3989040"/>
          </a:xfrm>
        </p:spPr>
        <p:txBody>
          <a:bodyPr>
            <a:normAutofit fontScale="92500" lnSpcReduction="10000"/>
          </a:bodyPr>
          <a:lstStyle/>
          <a:p>
            <a:r>
              <a:rPr lang="en-GB" dirty="0" smtClean="0"/>
              <a:t>3.7 million  people facing £28.3 billion cuts</a:t>
            </a:r>
          </a:p>
          <a:p>
            <a:r>
              <a:rPr lang="en-GB" dirty="0" smtClean="0"/>
              <a:t>Abolition of Severe Disability Premium (SDP) and Independent Living Allowance (ILF)</a:t>
            </a:r>
          </a:p>
          <a:p>
            <a:r>
              <a:rPr lang="en-GB" dirty="0" smtClean="0"/>
              <a:t>Reduced disabled child additions </a:t>
            </a:r>
          </a:p>
          <a:p>
            <a:r>
              <a:rPr lang="en-GB" dirty="0" smtClean="0"/>
              <a:t>Abolition of the disability element of working tax credits</a:t>
            </a:r>
          </a:p>
          <a:p>
            <a:r>
              <a:rPr lang="en-GB" dirty="0" smtClean="0"/>
              <a:t>Housing Benefit restrictions – Bedroom Tax and Benefits cap</a:t>
            </a:r>
          </a:p>
          <a:p>
            <a:endParaRPr lang="en-GB" dirty="0" smtClean="0"/>
          </a:p>
          <a:p>
            <a:endParaRPr lang="en-GB" dirty="0"/>
          </a:p>
        </p:txBody>
      </p:sp>
      <p:pic>
        <p:nvPicPr>
          <p:cNvPr id="4" name="Picture 4" descr="unicol"/>
          <p:cNvPicPr>
            <a:picLocks noChangeAspect="1" noChangeArrowheads="1"/>
          </p:cNvPicPr>
          <p:nvPr/>
        </p:nvPicPr>
        <p:blipFill>
          <a:blip r:embed="rId2" cstate="print"/>
          <a:srcRect/>
          <a:stretch>
            <a:fillRect/>
          </a:stretch>
        </p:blipFill>
        <p:spPr bwMode="auto">
          <a:xfrm>
            <a:off x="1979712" y="5445224"/>
            <a:ext cx="5072098" cy="1045494"/>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Disability welfare cuts and changes - Key elements</a:t>
            </a:r>
            <a:endParaRPr lang="en-GB" dirty="0"/>
          </a:p>
        </p:txBody>
      </p:sp>
      <p:sp>
        <p:nvSpPr>
          <p:cNvPr id="3" name="Content Placeholder 2"/>
          <p:cNvSpPr>
            <a:spLocks noGrp="1"/>
          </p:cNvSpPr>
          <p:nvPr>
            <p:ph idx="1"/>
          </p:nvPr>
        </p:nvSpPr>
        <p:spPr>
          <a:xfrm>
            <a:off x="457200" y="1600201"/>
            <a:ext cx="8229600" cy="3845023"/>
          </a:xfrm>
        </p:spPr>
        <p:txBody>
          <a:bodyPr>
            <a:normAutofit fontScale="92500" lnSpcReduction="20000"/>
          </a:bodyPr>
          <a:lstStyle/>
          <a:p>
            <a:r>
              <a:rPr lang="en-GB" dirty="0" smtClean="0"/>
              <a:t>Incapacity Benefits (IB) to become Employment Support Allowance (ESA) through the Workplace Capability Assessment (WCA) and then will become Universal Credit</a:t>
            </a:r>
          </a:p>
          <a:p>
            <a:r>
              <a:rPr lang="en-GB" dirty="0" smtClean="0"/>
              <a:t>Abolition of DLA and replacement of Personal Independent Payment (PIP)</a:t>
            </a:r>
          </a:p>
          <a:p>
            <a:r>
              <a:rPr lang="en-GB" dirty="0" smtClean="0"/>
              <a:t>Reduction of child care costs</a:t>
            </a:r>
          </a:p>
          <a:p>
            <a:r>
              <a:rPr lang="en-GB" dirty="0" smtClean="0"/>
              <a:t>Pension Credit restrictions</a:t>
            </a:r>
          </a:p>
          <a:p>
            <a:r>
              <a:rPr lang="en-GB" dirty="0" smtClean="0"/>
              <a:t>Carers and the carers premium in universal credit</a:t>
            </a:r>
          </a:p>
          <a:p>
            <a:endParaRPr lang="en-GB" dirty="0"/>
          </a:p>
        </p:txBody>
      </p:sp>
      <p:pic>
        <p:nvPicPr>
          <p:cNvPr id="4" name="Picture 4" descr="unicol"/>
          <p:cNvPicPr>
            <a:picLocks noChangeAspect="1" noChangeArrowheads="1"/>
          </p:cNvPicPr>
          <p:nvPr/>
        </p:nvPicPr>
        <p:blipFill>
          <a:blip r:embed="rId2" cstate="print"/>
          <a:srcRect/>
          <a:stretch>
            <a:fillRect/>
          </a:stretch>
        </p:blipFill>
        <p:spPr bwMode="auto">
          <a:xfrm>
            <a:off x="1979712" y="5445224"/>
            <a:ext cx="5072098" cy="1045494"/>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Independent Living Fund (ILF)</a:t>
            </a:r>
            <a:endParaRPr lang="en-GB" dirty="0"/>
          </a:p>
        </p:txBody>
      </p:sp>
      <p:sp>
        <p:nvSpPr>
          <p:cNvPr id="3" name="Content Placeholder 2"/>
          <p:cNvSpPr>
            <a:spLocks noGrp="1"/>
          </p:cNvSpPr>
          <p:nvPr>
            <p:ph idx="1"/>
          </p:nvPr>
        </p:nvSpPr>
        <p:spPr>
          <a:xfrm>
            <a:off x="457200" y="1600201"/>
            <a:ext cx="8229600" cy="3989040"/>
          </a:xfrm>
        </p:spPr>
        <p:txBody>
          <a:bodyPr>
            <a:normAutofit fontScale="92500" lnSpcReduction="10000"/>
          </a:bodyPr>
          <a:lstStyle/>
          <a:p>
            <a:r>
              <a:rPr lang="en-GB" dirty="0" smtClean="0"/>
              <a:t>Court ruled in November 2013 that the government’s decision to close the fund was unlawful</a:t>
            </a:r>
          </a:p>
          <a:p>
            <a:r>
              <a:rPr lang="en-GB" dirty="0" smtClean="0"/>
              <a:t>Breach of the Equality Act’s public sector equality duty as the former minister for disabled people did not have “due regard” to the  impact on disabled people and the need to eliminate discrimination and advance equality of opportunity for disabled people</a:t>
            </a:r>
          </a:p>
          <a:p>
            <a:endParaRPr lang="en-GB" dirty="0" smtClean="0"/>
          </a:p>
          <a:p>
            <a:pPr>
              <a:buNone/>
            </a:pPr>
            <a:endParaRPr lang="en-GB" dirty="0" smtClean="0"/>
          </a:p>
          <a:p>
            <a:endParaRPr lang="en-GB" dirty="0"/>
          </a:p>
        </p:txBody>
      </p:sp>
      <p:pic>
        <p:nvPicPr>
          <p:cNvPr id="4" name="Picture 4" descr="unicol"/>
          <p:cNvPicPr>
            <a:picLocks noChangeAspect="1" noChangeArrowheads="1"/>
          </p:cNvPicPr>
          <p:nvPr/>
        </p:nvPicPr>
        <p:blipFill>
          <a:blip r:embed="rId2" cstate="print"/>
          <a:srcRect/>
          <a:stretch>
            <a:fillRect/>
          </a:stretch>
        </p:blipFill>
        <p:spPr bwMode="auto">
          <a:xfrm>
            <a:off x="1979712" y="5445224"/>
            <a:ext cx="5072098" cy="1045494"/>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Closure of ILF – June 2015</a:t>
            </a:r>
            <a:endParaRPr lang="en-GB" dirty="0"/>
          </a:p>
        </p:txBody>
      </p:sp>
      <p:sp>
        <p:nvSpPr>
          <p:cNvPr id="3" name="Content Placeholder 2"/>
          <p:cNvSpPr>
            <a:spLocks noGrp="1"/>
          </p:cNvSpPr>
          <p:nvPr>
            <p:ph idx="1"/>
          </p:nvPr>
        </p:nvSpPr>
        <p:spPr/>
        <p:txBody>
          <a:bodyPr>
            <a:normAutofit fontScale="77500" lnSpcReduction="20000"/>
          </a:bodyPr>
          <a:lstStyle/>
          <a:p>
            <a:r>
              <a:rPr lang="en-GB" b="1" dirty="0" smtClean="0"/>
              <a:t>On 6 March 2014 </a:t>
            </a:r>
            <a:r>
              <a:rPr lang="en-GB" dirty="0" smtClean="0"/>
              <a:t>the Minister for Disabled People, Mike Penning MP provided a written Ministerial statement on the future of the ILF.</a:t>
            </a:r>
          </a:p>
          <a:p>
            <a:r>
              <a:rPr lang="en-GB" dirty="0" smtClean="0"/>
              <a:t>The government has taken the decision to close the ILF on 30 June 2015 and transfer responsibility for meeting the eligible care and support needs of current ILF users to local authorities in line with their statutory responsibilities. </a:t>
            </a:r>
          </a:p>
          <a:p>
            <a:r>
              <a:rPr lang="en-GB" dirty="0" smtClean="0"/>
              <a:t>The ILF will therefore resume closure activity immediately, commencing with a new programme, similar to the transfer review programme, designed to review the needs of our users and make preparations for their transfer to their local authority or devolved administration on </a:t>
            </a:r>
            <a:r>
              <a:rPr lang="en-GB" b="1" dirty="0" smtClean="0"/>
              <a:t>30 June 2015</a:t>
            </a:r>
            <a:r>
              <a:rPr lang="en-GB" dirty="0" smtClean="0"/>
              <a:t>.</a:t>
            </a:r>
          </a:p>
          <a:p>
            <a:endParaRPr lang="en-GB" dirty="0"/>
          </a:p>
        </p:txBody>
      </p:sp>
      <p:pic>
        <p:nvPicPr>
          <p:cNvPr id="4" name="Picture 4" descr="unicol"/>
          <p:cNvPicPr>
            <a:picLocks noChangeAspect="1" noChangeArrowheads="1"/>
          </p:cNvPicPr>
          <p:nvPr/>
        </p:nvPicPr>
        <p:blipFill>
          <a:blip r:embed="rId2" cstate="print"/>
          <a:srcRect/>
          <a:stretch>
            <a:fillRect/>
          </a:stretch>
        </p:blipFill>
        <p:spPr bwMode="auto">
          <a:xfrm>
            <a:off x="1979712" y="5445224"/>
            <a:ext cx="5072098" cy="1045494"/>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Bedroom Tax – unfair unworkable and self defeating</a:t>
            </a:r>
            <a:endParaRPr lang="en-GB" b="1" dirty="0"/>
          </a:p>
        </p:txBody>
      </p:sp>
      <p:sp>
        <p:nvSpPr>
          <p:cNvPr id="3" name="Content Placeholder 2"/>
          <p:cNvSpPr>
            <a:spLocks noGrp="1"/>
          </p:cNvSpPr>
          <p:nvPr>
            <p:ph idx="1"/>
          </p:nvPr>
        </p:nvSpPr>
        <p:spPr>
          <a:xfrm>
            <a:off x="457200" y="1600201"/>
            <a:ext cx="8229600" cy="3989040"/>
          </a:xfrm>
        </p:spPr>
        <p:txBody>
          <a:bodyPr>
            <a:normAutofit fontScale="85000" lnSpcReduction="20000"/>
          </a:bodyPr>
          <a:lstStyle/>
          <a:p>
            <a:r>
              <a:rPr lang="en-GB" dirty="0" smtClean="0"/>
              <a:t>400,000 disabled people and over 200,000 families with children</a:t>
            </a:r>
          </a:p>
          <a:p>
            <a:r>
              <a:rPr lang="en-GB" dirty="0" smtClean="0"/>
              <a:t>there aren't enough smaller properties in many areas for people to downsize to</a:t>
            </a:r>
          </a:p>
          <a:p>
            <a:r>
              <a:rPr lang="en-GB" dirty="0" smtClean="0"/>
              <a:t>Efficiencies will be offset by increased private renters</a:t>
            </a:r>
          </a:p>
          <a:p>
            <a:r>
              <a:rPr lang="en-GB" dirty="0" smtClean="0"/>
              <a:t>National Housing Federation found that a quarter of households affected have fallen behind in their rent for the first time ever</a:t>
            </a:r>
          </a:p>
          <a:p>
            <a:r>
              <a:rPr lang="en-GB" dirty="0" smtClean="0"/>
              <a:t>Twenty four leading housing associations had their credit ratings downgraded</a:t>
            </a:r>
            <a:endParaRPr lang="en-GB" dirty="0"/>
          </a:p>
        </p:txBody>
      </p:sp>
      <p:pic>
        <p:nvPicPr>
          <p:cNvPr id="4" name="Picture 4" descr="unicol"/>
          <p:cNvPicPr>
            <a:picLocks noChangeAspect="1" noChangeArrowheads="1"/>
          </p:cNvPicPr>
          <p:nvPr/>
        </p:nvPicPr>
        <p:blipFill>
          <a:blip r:embed="rId2" cstate="print"/>
          <a:srcRect/>
          <a:stretch>
            <a:fillRect/>
          </a:stretch>
        </p:blipFill>
        <p:spPr bwMode="auto">
          <a:xfrm>
            <a:off x="1979712" y="5661248"/>
            <a:ext cx="5072098" cy="82947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Legal challenges and victories</a:t>
            </a:r>
            <a:endParaRPr lang="en-GB" b="1" dirty="0"/>
          </a:p>
        </p:txBody>
      </p:sp>
      <p:sp>
        <p:nvSpPr>
          <p:cNvPr id="3" name="Content Placeholder 2"/>
          <p:cNvSpPr>
            <a:spLocks noGrp="1"/>
          </p:cNvSpPr>
          <p:nvPr>
            <p:ph idx="1"/>
          </p:nvPr>
        </p:nvSpPr>
        <p:spPr>
          <a:xfrm>
            <a:off x="457200" y="1600200"/>
            <a:ext cx="8229600" cy="3917031"/>
          </a:xfrm>
        </p:spPr>
        <p:txBody>
          <a:bodyPr>
            <a:normAutofit fontScale="70000" lnSpcReduction="20000"/>
          </a:bodyPr>
          <a:lstStyle/>
          <a:p>
            <a:r>
              <a:rPr lang="en-GB" sz="3400" b="1" dirty="0" smtClean="0"/>
              <a:t>New Regulations 13th November  2013 </a:t>
            </a:r>
            <a:r>
              <a:rPr lang="en-GB" sz="3400" dirty="0" smtClean="0"/>
              <a:t>- exempting from the bedroom tax - disabled children who are unable to share a bedroom because of their disabilities</a:t>
            </a:r>
          </a:p>
          <a:p>
            <a:r>
              <a:rPr lang="en-GB" sz="3400" b="1" dirty="0" smtClean="0"/>
              <a:t>21</a:t>
            </a:r>
            <a:r>
              <a:rPr lang="en-GB" sz="3400" b="1" baseline="30000" dirty="0" smtClean="0"/>
              <a:t>st</a:t>
            </a:r>
            <a:r>
              <a:rPr lang="en-GB" sz="3400" b="1" dirty="0" smtClean="0"/>
              <a:t> February 2014 </a:t>
            </a:r>
            <a:r>
              <a:rPr lang="en-GB" sz="3400" dirty="0" smtClean="0"/>
              <a:t>Adult Disabled Claimants – 2/3 of the people affected by bedroom tax are people with disabilities</a:t>
            </a:r>
          </a:p>
          <a:p>
            <a:r>
              <a:rPr lang="en-GB" sz="3400" dirty="0" smtClean="0"/>
              <a:t>The High Court held that discrimination against adults with disabilities, even those in the equivalent situation to children with disabilities who could not share a room, was justified</a:t>
            </a:r>
          </a:p>
          <a:p>
            <a:r>
              <a:rPr lang="en-GB" sz="3400" dirty="0" smtClean="0"/>
              <a:t>They also rejected claims that the "benefit cap" violates human rights laws and the common law because of its impact on vulnerable families</a:t>
            </a:r>
          </a:p>
          <a:p>
            <a:endParaRPr lang="en-GB" dirty="0" smtClean="0"/>
          </a:p>
        </p:txBody>
      </p:sp>
      <p:pic>
        <p:nvPicPr>
          <p:cNvPr id="4" name="Picture 4" descr="unicol"/>
          <p:cNvPicPr>
            <a:picLocks noChangeAspect="1" noChangeArrowheads="1"/>
          </p:cNvPicPr>
          <p:nvPr/>
        </p:nvPicPr>
        <p:blipFill>
          <a:blip r:embed="rId2" cstate="print"/>
          <a:srcRect/>
          <a:stretch>
            <a:fillRect/>
          </a:stretch>
        </p:blipFill>
        <p:spPr bwMode="auto">
          <a:xfrm>
            <a:off x="1979712" y="5805264"/>
            <a:ext cx="5072098" cy="685454"/>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Wrongs against disabled people has not been righted yet: </a:t>
            </a:r>
            <a:endParaRPr lang="en-GB" b="1" dirty="0"/>
          </a:p>
        </p:txBody>
      </p:sp>
      <p:sp>
        <p:nvSpPr>
          <p:cNvPr id="3" name="Content Placeholder 2"/>
          <p:cNvSpPr>
            <a:spLocks noGrp="1"/>
          </p:cNvSpPr>
          <p:nvPr>
            <p:ph idx="1"/>
          </p:nvPr>
        </p:nvSpPr>
        <p:spPr>
          <a:xfrm>
            <a:off x="457200" y="1600200"/>
            <a:ext cx="8229600" cy="3701007"/>
          </a:xfrm>
        </p:spPr>
        <p:txBody>
          <a:bodyPr>
            <a:normAutofit fontScale="92500" lnSpcReduction="10000"/>
          </a:bodyPr>
          <a:lstStyle/>
          <a:p>
            <a:r>
              <a:rPr lang="en-GB" dirty="0" smtClean="0"/>
              <a:t>Disabled children who can’t share with a parent</a:t>
            </a:r>
          </a:p>
          <a:p>
            <a:r>
              <a:rPr lang="en-GB" dirty="0" smtClean="0"/>
              <a:t>Disabled adults who can’t share a room with</a:t>
            </a:r>
          </a:p>
          <a:p>
            <a:pPr>
              <a:buNone/>
            </a:pPr>
            <a:r>
              <a:rPr lang="en-GB" dirty="0" smtClean="0"/>
              <a:t>    their partners</a:t>
            </a:r>
          </a:p>
          <a:p>
            <a:r>
              <a:rPr lang="en-GB" dirty="0" smtClean="0"/>
              <a:t>Disabled adults who can’t move from their </a:t>
            </a:r>
          </a:p>
          <a:p>
            <a:pPr>
              <a:buNone/>
            </a:pPr>
            <a:r>
              <a:rPr lang="en-GB" dirty="0" smtClean="0"/>
              <a:t>    homes due to the nature of their disabilities or the suitability of their current properties</a:t>
            </a:r>
          </a:p>
          <a:p>
            <a:pPr algn="ctr">
              <a:buNone/>
            </a:pPr>
            <a:r>
              <a:rPr lang="en-GB" b="1" dirty="0" smtClean="0"/>
              <a:t>The fight for disabled people continues in the 2014</a:t>
            </a:r>
            <a:endParaRPr lang="en-GB" b="1" dirty="0"/>
          </a:p>
        </p:txBody>
      </p:sp>
      <p:pic>
        <p:nvPicPr>
          <p:cNvPr id="4" name="Picture 4" descr="unicol"/>
          <p:cNvPicPr>
            <a:picLocks noChangeAspect="1" noChangeArrowheads="1"/>
          </p:cNvPicPr>
          <p:nvPr/>
        </p:nvPicPr>
        <p:blipFill>
          <a:blip r:embed="rId2" cstate="print"/>
          <a:srcRect/>
          <a:stretch>
            <a:fillRect/>
          </a:stretch>
        </p:blipFill>
        <p:spPr bwMode="auto">
          <a:xfrm>
            <a:off x="1979712" y="5445224"/>
            <a:ext cx="5072098" cy="1045494"/>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the key welfare reforms?</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Introduction of Universal Credit – 6 benefits in 1 </a:t>
            </a:r>
          </a:p>
          <a:p>
            <a:r>
              <a:rPr lang="en-GB" dirty="0" smtClean="0"/>
              <a:t>Family benefit changes – Working Tax credits rules,  Child benefit no longer universal</a:t>
            </a:r>
          </a:p>
          <a:p>
            <a:r>
              <a:rPr lang="en-GB" dirty="0" smtClean="0"/>
              <a:t>£23 billion Disability  benefits cuts and changes </a:t>
            </a:r>
          </a:p>
          <a:p>
            <a:r>
              <a:rPr lang="en-GB" dirty="0" smtClean="0"/>
              <a:t>No annual uplifting of benefits 2013 - 2016</a:t>
            </a:r>
          </a:p>
          <a:p>
            <a:r>
              <a:rPr lang="en-GB" dirty="0" smtClean="0"/>
              <a:t>Housing benefits cuts – LHA changes and payment caps</a:t>
            </a:r>
          </a:p>
          <a:p>
            <a:r>
              <a:rPr lang="en-GB" dirty="0" smtClean="0"/>
              <a:t>Benefits Cap</a:t>
            </a:r>
          </a:p>
          <a:p>
            <a:r>
              <a:rPr lang="en-GB" dirty="0" smtClean="0"/>
              <a:t>Bedroom Tax</a:t>
            </a:r>
          </a:p>
          <a:p>
            <a:r>
              <a:rPr lang="en-GB" dirty="0" smtClean="0"/>
              <a:t>Social Care Bill - £72,000 Cap introduced</a:t>
            </a:r>
          </a:p>
          <a:p>
            <a:r>
              <a:rPr lang="en-GB" dirty="0" smtClean="0"/>
              <a:t>Cap on the total benefits expenditure introduced</a:t>
            </a:r>
          </a:p>
          <a:p>
            <a:endParaRPr lang="en-GB" dirty="0"/>
          </a:p>
        </p:txBody>
      </p:sp>
      <p:pic>
        <p:nvPicPr>
          <p:cNvPr id="4" name="Picture 4" descr="unicol"/>
          <p:cNvPicPr>
            <a:picLocks noChangeAspect="1" noChangeArrowheads="1"/>
          </p:cNvPicPr>
          <p:nvPr/>
        </p:nvPicPr>
        <p:blipFill>
          <a:blip r:embed="rId2" cstate="print"/>
          <a:srcRect/>
          <a:stretch>
            <a:fillRect/>
          </a:stretch>
        </p:blipFill>
        <p:spPr bwMode="auto">
          <a:xfrm>
            <a:off x="1979712" y="6021288"/>
            <a:ext cx="5072098" cy="46943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ATOS/WCA failures</a:t>
            </a:r>
            <a:endParaRPr lang="en-GB" dirty="0"/>
          </a:p>
        </p:txBody>
      </p:sp>
      <p:sp>
        <p:nvSpPr>
          <p:cNvPr id="3" name="Content Placeholder 2"/>
          <p:cNvSpPr>
            <a:spLocks noGrp="1"/>
          </p:cNvSpPr>
          <p:nvPr>
            <p:ph idx="1"/>
          </p:nvPr>
        </p:nvSpPr>
        <p:spPr>
          <a:xfrm>
            <a:off x="457200" y="1600200"/>
            <a:ext cx="8229600" cy="3917031"/>
          </a:xfrm>
        </p:spPr>
        <p:txBody>
          <a:bodyPr>
            <a:normAutofit fontScale="70000" lnSpcReduction="20000"/>
          </a:bodyPr>
          <a:lstStyle/>
          <a:p>
            <a:r>
              <a:rPr lang="en-GB" dirty="0" smtClean="0"/>
              <a:t>A failure rate as high 39% of appeals against these rushed ATOS assessments are won (rising to above 80% when the individual has professional legal representation)</a:t>
            </a:r>
          </a:p>
          <a:p>
            <a:r>
              <a:rPr lang="en-GB" dirty="0" smtClean="0"/>
              <a:t> £66 million a year in court fees shelled out by the taxpayer (not by ATOS; the company that actually made the faulty assessments) </a:t>
            </a:r>
          </a:p>
          <a:p>
            <a:r>
              <a:rPr lang="en-GB" dirty="0" smtClean="0"/>
              <a:t>56% rise during 2010/11 in the number of people appealing rulings that they are fit for work,” and an overloaded tribunals system </a:t>
            </a:r>
          </a:p>
          <a:p>
            <a:r>
              <a:rPr lang="en-GB" dirty="0" smtClean="0"/>
              <a:t> “Since the system was trialled at the end of 2009, at least 390,000 people have gone to appeal. Tribunal courts have been forced to open on Saturdays and to increase staff by 30% since January 2010 to deal with the backlog.”</a:t>
            </a:r>
          </a:p>
          <a:p>
            <a:r>
              <a:rPr lang="en-GB" dirty="0" smtClean="0"/>
              <a:t>30% fewer people found unfit for work</a:t>
            </a:r>
          </a:p>
          <a:p>
            <a:r>
              <a:rPr lang="en-GB" dirty="0" smtClean="0"/>
              <a:t>70% fewer people eligible for full rate unconditional benefit</a:t>
            </a:r>
          </a:p>
          <a:p>
            <a:endParaRPr lang="en-GB" dirty="0" smtClean="0"/>
          </a:p>
          <a:p>
            <a:endParaRPr lang="en-GB" dirty="0"/>
          </a:p>
        </p:txBody>
      </p:sp>
      <p:pic>
        <p:nvPicPr>
          <p:cNvPr id="4" name="Picture 4" descr="unicol"/>
          <p:cNvPicPr>
            <a:picLocks noChangeAspect="1" noChangeArrowheads="1"/>
          </p:cNvPicPr>
          <p:nvPr/>
        </p:nvPicPr>
        <p:blipFill>
          <a:blip r:embed="rId2" cstate="print"/>
          <a:srcRect/>
          <a:stretch>
            <a:fillRect/>
          </a:stretch>
        </p:blipFill>
        <p:spPr bwMode="auto">
          <a:xfrm>
            <a:off x="1979712" y="5445224"/>
            <a:ext cx="5072098" cy="1045494"/>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Work capability assessments</a:t>
            </a:r>
            <a:br>
              <a:rPr lang="en-GB" b="1" dirty="0" smtClean="0"/>
            </a:br>
            <a:r>
              <a:rPr lang="en-GB" b="1" dirty="0" smtClean="0"/>
              <a:t>The fight back</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Mental Health Resistance Network won the case in July said the DWP need to make reasonable adjustments by making sure they have medical evidence from medical practitioners from the beginning of the process for ESA applicants with mental health issues</a:t>
            </a:r>
          </a:p>
          <a:p>
            <a:r>
              <a:rPr lang="en-GB" dirty="0" smtClean="0"/>
              <a:t>Unfair to expect many people with severe mental health conditions to have the ability to either collect the required evidence of their condition, or to adequately explain how their condition limits their ability to work during the assessment procedure</a:t>
            </a:r>
            <a:endParaRPr lang="en-GB" dirty="0"/>
          </a:p>
        </p:txBody>
      </p:sp>
      <p:pic>
        <p:nvPicPr>
          <p:cNvPr id="4" name="Picture 4" descr="unicol"/>
          <p:cNvPicPr>
            <a:picLocks noChangeAspect="1" noChangeArrowheads="1"/>
          </p:cNvPicPr>
          <p:nvPr/>
        </p:nvPicPr>
        <p:blipFill>
          <a:blip r:embed="rId2" cstate="print"/>
          <a:srcRect/>
          <a:stretch>
            <a:fillRect/>
          </a:stretch>
        </p:blipFill>
        <p:spPr bwMode="auto">
          <a:xfrm>
            <a:off x="1979712" y="5445224"/>
            <a:ext cx="5072098" cy="1045494"/>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400" b="1" dirty="0" smtClean="0"/>
              <a:t>ATOS leaves WCA early</a:t>
            </a:r>
            <a:endParaRPr lang="en-GB" sz="5400" b="1" dirty="0"/>
          </a:p>
        </p:txBody>
      </p:sp>
      <p:sp>
        <p:nvSpPr>
          <p:cNvPr id="3" name="Content Placeholder 2"/>
          <p:cNvSpPr>
            <a:spLocks noGrp="1"/>
          </p:cNvSpPr>
          <p:nvPr>
            <p:ph idx="1"/>
          </p:nvPr>
        </p:nvSpPr>
        <p:spPr/>
        <p:txBody>
          <a:bodyPr>
            <a:normAutofit/>
          </a:bodyPr>
          <a:lstStyle/>
          <a:p>
            <a:pPr algn="ctr">
              <a:buNone/>
            </a:pPr>
            <a:r>
              <a:rPr lang="en-GB" sz="8000" dirty="0" smtClean="0"/>
              <a:t>Will G4S do a better job?</a:t>
            </a:r>
            <a:endParaRPr lang="en-GB" sz="8000" dirty="0"/>
          </a:p>
        </p:txBody>
      </p:sp>
      <p:pic>
        <p:nvPicPr>
          <p:cNvPr id="4" name="Picture 4" descr="unicol"/>
          <p:cNvPicPr>
            <a:picLocks noChangeAspect="1" noChangeArrowheads="1"/>
          </p:cNvPicPr>
          <p:nvPr/>
        </p:nvPicPr>
        <p:blipFill>
          <a:blip r:embed="rId2" cstate="print"/>
          <a:srcRect/>
          <a:stretch>
            <a:fillRect/>
          </a:stretch>
        </p:blipFill>
        <p:spPr bwMode="auto">
          <a:xfrm>
            <a:off x="1979712" y="5085184"/>
            <a:ext cx="5072098" cy="1333526"/>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Roll out of work programme</a:t>
            </a:r>
            <a:endParaRPr lang="en-GB" dirty="0"/>
          </a:p>
        </p:txBody>
      </p:sp>
      <p:sp>
        <p:nvSpPr>
          <p:cNvPr id="3" name="Content Placeholder 2"/>
          <p:cNvSpPr>
            <a:spLocks noGrp="1"/>
          </p:cNvSpPr>
          <p:nvPr>
            <p:ph idx="1"/>
          </p:nvPr>
        </p:nvSpPr>
        <p:spPr>
          <a:xfrm>
            <a:off x="457200" y="1412776"/>
            <a:ext cx="8229600" cy="4104457"/>
          </a:xfrm>
        </p:spPr>
        <p:txBody>
          <a:bodyPr>
            <a:normAutofit fontScale="47500" lnSpcReduction="20000"/>
          </a:bodyPr>
          <a:lstStyle/>
          <a:p>
            <a:pPr>
              <a:buNone/>
            </a:pPr>
            <a:endParaRPr lang="en-GB" dirty="0" smtClean="0"/>
          </a:p>
          <a:p>
            <a:r>
              <a:rPr lang="en-GB" sz="7200" dirty="0" smtClean="0"/>
              <a:t>3% disabled people taking part had found employment (June 2013)</a:t>
            </a:r>
          </a:p>
          <a:p>
            <a:r>
              <a:rPr lang="en-GB" sz="7200" dirty="0" smtClean="0"/>
              <a:t>Just 1% in JSA work programme trial were employed more than those not in programme (November 2013)</a:t>
            </a:r>
          </a:p>
          <a:p>
            <a:r>
              <a:rPr lang="en-GB" sz="7200" dirty="0" smtClean="0"/>
              <a:t>More sanctions and food banks</a:t>
            </a:r>
          </a:p>
          <a:p>
            <a:r>
              <a:rPr lang="en-GB" sz="7200" dirty="0" smtClean="0"/>
              <a:t>Public and charity sector asked to help with mandatory workfare </a:t>
            </a:r>
          </a:p>
          <a:p>
            <a:endParaRPr lang="en-GB" sz="7000" dirty="0" smtClean="0"/>
          </a:p>
          <a:p>
            <a:endParaRPr lang="en-GB" sz="7000" dirty="0" smtClean="0"/>
          </a:p>
          <a:p>
            <a:endParaRPr lang="en-GB" sz="7000" dirty="0" smtClean="0"/>
          </a:p>
          <a:p>
            <a:endParaRPr lang="en-GB" sz="7000" dirty="0" smtClean="0"/>
          </a:p>
          <a:p>
            <a:endParaRPr lang="en-GB" sz="7000" dirty="0" smtClean="0"/>
          </a:p>
          <a:p>
            <a:endParaRPr lang="en-GB" dirty="0"/>
          </a:p>
        </p:txBody>
      </p:sp>
      <p:pic>
        <p:nvPicPr>
          <p:cNvPr id="4" name="Picture 4" descr="unicol"/>
          <p:cNvPicPr>
            <a:picLocks noChangeAspect="1" noChangeArrowheads="1"/>
          </p:cNvPicPr>
          <p:nvPr/>
        </p:nvPicPr>
        <p:blipFill>
          <a:blip r:embed="rId2" cstate="print"/>
          <a:srcRect/>
          <a:stretch>
            <a:fillRect/>
          </a:stretch>
        </p:blipFill>
        <p:spPr bwMode="auto">
          <a:xfrm>
            <a:off x="1979712" y="5733256"/>
            <a:ext cx="5072098" cy="757462"/>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welfare impacts</a:t>
            </a:r>
            <a:endParaRPr lang="en-GB" dirty="0"/>
          </a:p>
        </p:txBody>
      </p:sp>
      <p:sp>
        <p:nvSpPr>
          <p:cNvPr id="3" name="Content Placeholder 2"/>
          <p:cNvSpPr>
            <a:spLocks noGrp="1"/>
          </p:cNvSpPr>
          <p:nvPr>
            <p:ph idx="1"/>
          </p:nvPr>
        </p:nvSpPr>
        <p:spPr/>
        <p:txBody>
          <a:bodyPr/>
          <a:lstStyle/>
          <a:p>
            <a:r>
              <a:rPr lang="en-GB" dirty="0" smtClean="0"/>
              <a:t>1/3 young people entering employment through the wage subsidy element were getting jobs that lasted 6 months (December 2013)</a:t>
            </a:r>
          </a:p>
          <a:p>
            <a:r>
              <a:rPr lang="en-GB" dirty="0" smtClean="0"/>
              <a:t>Migrant workers from the European Economic Area would only qualify for benefits if they earned at least £150 a week (March 2014)</a:t>
            </a:r>
            <a:endParaRPr lang="en-GB" dirty="0"/>
          </a:p>
        </p:txBody>
      </p:sp>
      <p:pic>
        <p:nvPicPr>
          <p:cNvPr id="4" name="Picture 4" descr="unicol"/>
          <p:cNvPicPr>
            <a:picLocks noChangeAspect="1" noChangeArrowheads="1"/>
          </p:cNvPicPr>
          <p:nvPr/>
        </p:nvPicPr>
        <p:blipFill>
          <a:blip r:embed="rId2" cstate="print"/>
          <a:srcRect/>
          <a:stretch>
            <a:fillRect/>
          </a:stretch>
        </p:blipFill>
        <p:spPr bwMode="auto">
          <a:xfrm>
            <a:off x="1979712" y="5733256"/>
            <a:ext cx="5072098" cy="757462"/>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GB" dirty="0" smtClean="0"/>
              <a:t>UNISON Welfare Campaign</a:t>
            </a:r>
            <a:endParaRPr lang="en-GB" dirty="0"/>
          </a:p>
        </p:txBody>
      </p:sp>
      <p:sp>
        <p:nvSpPr>
          <p:cNvPr id="7" name="Content Placeholder 6"/>
          <p:cNvSpPr>
            <a:spLocks noGrp="1"/>
          </p:cNvSpPr>
          <p:nvPr>
            <p:ph idx="1"/>
          </p:nvPr>
        </p:nvSpPr>
        <p:spPr>
          <a:xfrm>
            <a:off x="457200" y="1600201"/>
            <a:ext cx="8229600" cy="4133056"/>
          </a:xfrm>
        </p:spPr>
        <p:txBody>
          <a:bodyPr>
            <a:normAutofit fontScale="40000" lnSpcReduction="20000"/>
          </a:bodyPr>
          <a:lstStyle/>
          <a:p>
            <a:r>
              <a:rPr lang="en-GB" sz="5100" b="1" dirty="0" smtClean="0"/>
              <a:t>Social Security Consortium </a:t>
            </a:r>
            <a:r>
              <a:rPr lang="en-GB" sz="5100" dirty="0" smtClean="0"/>
              <a:t>– sanctions regime, food banks, met with all political parties, DWP stakeholders re RTI roll out for in –work claimants</a:t>
            </a:r>
          </a:p>
          <a:p>
            <a:r>
              <a:rPr lang="en-GB" sz="5100" b="1" dirty="0" smtClean="0"/>
              <a:t>Social Security Advisory Committee </a:t>
            </a:r>
            <a:r>
              <a:rPr lang="en-GB" sz="5100" dirty="0" smtClean="0"/>
              <a:t>– stakeholders to influence DWP, A Cumulative Impact Assessment of all cuts and changes , self employed</a:t>
            </a:r>
          </a:p>
          <a:p>
            <a:r>
              <a:rPr lang="en-GB" sz="5100" b="1" dirty="0" smtClean="0"/>
              <a:t>Service groups and MPU committees </a:t>
            </a:r>
            <a:r>
              <a:rPr lang="en-GB" sz="5100" dirty="0" smtClean="0"/>
              <a:t>on various issues for targeted groups (women, disabled, elderly, youth, care workers etc)</a:t>
            </a:r>
          </a:p>
          <a:p>
            <a:r>
              <a:rPr lang="en-GB" sz="5100" b="1" dirty="0" smtClean="0"/>
              <a:t>UNISON Community members</a:t>
            </a:r>
            <a:r>
              <a:rPr lang="en-GB" sz="5100" b="1" i="1" dirty="0" smtClean="0"/>
              <a:t> </a:t>
            </a:r>
            <a:r>
              <a:rPr lang="en-GB" sz="5100" dirty="0" smtClean="0"/>
              <a:t> </a:t>
            </a:r>
            <a:r>
              <a:rPr lang="en-GB" sz="5100" b="1" i="1" dirty="0" smtClean="0"/>
              <a:t>UNISON Report:</a:t>
            </a:r>
            <a:r>
              <a:rPr lang="en-GB" sz="5100" i="1" dirty="0" smtClean="0"/>
              <a:t> Community and voluntary services in the age of austerity                                                                                                                                                                                                                                                                                                                                                                                                                                                                                                                                                       </a:t>
            </a:r>
          </a:p>
          <a:p>
            <a:r>
              <a:rPr lang="en-GB" sz="5100" dirty="0" smtClean="0"/>
              <a:t>Campaigning to save UNISON </a:t>
            </a:r>
            <a:r>
              <a:rPr lang="en-GB" sz="5100" b="1" dirty="0" smtClean="0"/>
              <a:t>20,000 Housing Benefit experts </a:t>
            </a:r>
          </a:p>
          <a:p>
            <a:r>
              <a:rPr lang="en-GB" sz="5100" dirty="0" smtClean="0"/>
              <a:t>Promoted UNISONs research on </a:t>
            </a:r>
            <a:r>
              <a:rPr lang="en-GB" sz="5100" b="1" dirty="0" smtClean="0"/>
              <a:t>Women at work 50+ </a:t>
            </a:r>
            <a:r>
              <a:rPr lang="en-GB" sz="5100" dirty="0" smtClean="0"/>
              <a:t>- training and skilling needs</a:t>
            </a:r>
          </a:p>
          <a:p>
            <a:r>
              <a:rPr lang="en-GB" sz="5100" dirty="0" smtClean="0"/>
              <a:t>Promoted the </a:t>
            </a:r>
            <a:r>
              <a:rPr lang="en-GB" sz="5100" b="1" dirty="0" smtClean="0"/>
              <a:t>WOW Disability campaign</a:t>
            </a:r>
            <a:r>
              <a:rPr lang="en-GB" sz="5100" dirty="0" smtClean="0"/>
              <a:t>, </a:t>
            </a:r>
            <a:r>
              <a:rPr lang="en-GB" sz="5100" b="1" dirty="0" smtClean="0"/>
              <a:t>Food bank </a:t>
            </a:r>
            <a:r>
              <a:rPr lang="en-GB" sz="5100" dirty="0" smtClean="0"/>
              <a:t>campaigns etc</a:t>
            </a:r>
          </a:p>
          <a:p>
            <a:pPr algn="ctr"/>
            <a:endParaRPr lang="en-GB" dirty="0"/>
          </a:p>
        </p:txBody>
      </p:sp>
      <p:pic>
        <p:nvPicPr>
          <p:cNvPr id="8" name="Picture 4" descr="unicol"/>
          <p:cNvPicPr>
            <a:picLocks noChangeAspect="1" noChangeArrowheads="1"/>
          </p:cNvPicPr>
          <p:nvPr/>
        </p:nvPicPr>
        <p:blipFill>
          <a:blip r:embed="rId2" cstate="print"/>
          <a:srcRect/>
          <a:stretch>
            <a:fillRect/>
          </a:stretch>
        </p:blipFill>
        <p:spPr bwMode="auto">
          <a:xfrm>
            <a:off x="1979712" y="5661248"/>
            <a:ext cx="5072098" cy="82947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p:spPr>
        <p:txBody>
          <a:bodyPr>
            <a:normAutofit fontScale="90000"/>
          </a:bodyPr>
          <a:lstStyle/>
          <a:p>
            <a:r>
              <a:rPr lang="en-GB" dirty="0" smtClean="0"/>
              <a:t>                                                                               Feedback from UNISON Welfare Officers. Group table work:</a:t>
            </a:r>
            <a:br>
              <a:rPr lang="en-GB" dirty="0" smtClean="0"/>
            </a:br>
            <a:r>
              <a:rPr lang="en-GB" dirty="0" smtClean="0"/>
              <a:t/>
            </a:r>
            <a:br>
              <a:rPr lang="en-GB" dirty="0" smtClean="0"/>
            </a:br>
            <a:endParaRPr lang="en-GB" dirty="0"/>
          </a:p>
        </p:txBody>
      </p:sp>
      <p:sp>
        <p:nvSpPr>
          <p:cNvPr id="3" name="Content Placeholder 2"/>
          <p:cNvSpPr>
            <a:spLocks noGrp="1"/>
          </p:cNvSpPr>
          <p:nvPr>
            <p:ph idx="1"/>
          </p:nvPr>
        </p:nvSpPr>
        <p:spPr/>
        <p:txBody>
          <a:bodyPr>
            <a:normAutofit/>
          </a:bodyPr>
          <a:lstStyle/>
          <a:p>
            <a:pPr marL="514350" indent="-514350">
              <a:buAutoNum type="arabicPeriod"/>
            </a:pPr>
            <a:r>
              <a:rPr lang="en-GB" dirty="0" smtClean="0"/>
              <a:t>The SSAC to the DWP want to know what they should research next: suggestions with detail. What do you </a:t>
            </a:r>
            <a:r>
              <a:rPr lang="en-GB" smtClean="0"/>
              <a:t>hear the most?</a:t>
            </a:r>
            <a:endParaRPr lang="en-GB" dirty="0" smtClean="0"/>
          </a:p>
          <a:p>
            <a:pPr marL="514350" indent="-514350">
              <a:buAutoNum type="arabicPeriod"/>
            </a:pPr>
            <a:r>
              <a:rPr lang="en-GB" dirty="0" smtClean="0"/>
              <a:t>The Labour Party are meeting both UNISON and the Social Security Consortium: what top 5 welfare priorities should we ask?</a:t>
            </a:r>
          </a:p>
          <a:p>
            <a:pPr marL="514350" indent="-514350">
              <a:buAutoNum type="arabicPeriod"/>
            </a:pPr>
            <a:r>
              <a:rPr lang="en-GB" dirty="0" smtClean="0"/>
              <a:t>Have you got a case study to share – please send to a.roche@unison.co.uk</a:t>
            </a:r>
          </a:p>
          <a:p>
            <a:pPr marL="514350" indent="-514350">
              <a:buNone/>
            </a:pPr>
            <a:endParaRPr lang="en-GB" dirty="0"/>
          </a:p>
        </p:txBody>
      </p:sp>
      <p:pic>
        <p:nvPicPr>
          <p:cNvPr id="4" name="Picture 4" descr="unicol"/>
          <p:cNvPicPr>
            <a:picLocks noChangeAspect="1" noChangeArrowheads="1"/>
          </p:cNvPicPr>
          <p:nvPr/>
        </p:nvPicPr>
        <p:blipFill>
          <a:blip r:embed="rId2" cstate="print"/>
          <a:srcRect/>
          <a:stretch>
            <a:fillRect/>
          </a:stretch>
        </p:blipFill>
        <p:spPr bwMode="auto">
          <a:xfrm>
            <a:off x="1979712" y="5733256"/>
            <a:ext cx="5072098" cy="757462"/>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changes over the last year</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A further £12 billion of cuts to be permanently made</a:t>
            </a:r>
          </a:p>
          <a:p>
            <a:r>
              <a:rPr lang="en-GB" dirty="0" smtClean="0"/>
              <a:t>The Bank of England’s announcement that it would not raise interest rates if unemployment was above 7%</a:t>
            </a:r>
          </a:p>
          <a:p>
            <a:r>
              <a:rPr lang="en-GB" dirty="0" smtClean="0"/>
              <a:t>The National Audit Office - highly critical report on the management of the introduction of Universal Credit (£40 million written off 1 computer scheme; £425m in total but could be £700m)</a:t>
            </a:r>
          </a:p>
          <a:p>
            <a:r>
              <a:rPr lang="en-GB" dirty="0" smtClean="0"/>
              <a:t>Roll out of Claimant Commitment  and increase in the punitive Sanctions regime</a:t>
            </a:r>
          </a:p>
          <a:p>
            <a:r>
              <a:rPr lang="en-GB" dirty="0" smtClean="0"/>
              <a:t>The government “Help to Work” – a programme for long-term unemployed people including a workfare element</a:t>
            </a:r>
          </a:p>
          <a:p>
            <a:r>
              <a:rPr lang="en-GB" dirty="0" smtClean="0"/>
              <a:t>The number of children in absolute poverty is expected to rise by 1.5 million by 2020</a:t>
            </a:r>
          </a:p>
          <a:p>
            <a:endParaRPr lang="en-GB" dirty="0"/>
          </a:p>
        </p:txBody>
      </p:sp>
      <p:pic>
        <p:nvPicPr>
          <p:cNvPr id="4" name="Picture 4" descr="unicol"/>
          <p:cNvPicPr>
            <a:picLocks noChangeAspect="1" noChangeArrowheads="1"/>
          </p:cNvPicPr>
          <p:nvPr/>
        </p:nvPicPr>
        <p:blipFill>
          <a:blip r:embed="rId2" cstate="print"/>
          <a:srcRect/>
          <a:stretch>
            <a:fillRect/>
          </a:stretch>
        </p:blipFill>
        <p:spPr bwMode="auto">
          <a:xfrm>
            <a:off x="1979712" y="6021288"/>
            <a:ext cx="5072098" cy="836712"/>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Universal Credit - Uncertainty of roll out and feasibility remains</a:t>
            </a:r>
            <a:endParaRPr lang="en-GB" dirty="0"/>
          </a:p>
        </p:txBody>
      </p:sp>
      <p:sp>
        <p:nvSpPr>
          <p:cNvPr id="3" name="Content Placeholder 2"/>
          <p:cNvSpPr>
            <a:spLocks noGrp="1"/>
          </p:cNvSpPr>
          <p:nvPr>
            <p:ph idx="1"/>
          </p:nvPr>
        </p:nvSpPr>
        <p:spPr/>
        <p:txBody>
          <a:bodyPr>
            <a:normAutofit fontScale="85000" lnSpcReduction="20000"/>
          </a:bodyPr>
          <a:lstStyle/>
          <a:p>
            <a:r>
              <a:rPr lang="en-GB" b="1" dirty="0" smtClean="0"/>
              <a:t>IT Delays: </a:t>
            </a:r>
            <a:r>
              <a:rPr lang="en-GB" dirty="0" smtClean="0"/>
              <a:t>Simple cases - 0.2% of all benefit recipients will be on UC in 10 pathfinder/pilot areas until May 2014 </a:t>
            </a:r>
          </a:p>
          <a:p>
            <a:r>
              <a:rPr lang="en-GB" dirty="0" smtClean="0"/>
              <a:t>3,200 people (compared to the 1.7 million timetabled) had been signed up to receive Universal Credit – a fraction of the original target – at a cost of nearly £200,000 per person - £612 million in total (Feb 2014)</a:t>
            </a:r>
          </a:p>
          <a:p>
            <a:r>
              <a:rPr lang="en-GB" b="1" dirty="0" smtClean="0"/>
              <a:t>Now have 2 computer systems – </a:t>
            </a:r>
            <a:r>
              <a:rPr lang="en-GB" dirty="0" smtClean="0"/>
              <a:t>1st for the pathfinders and 2</a:t>
            </a:r>
            <a:r>
              <a:rPr lang="en-GB" baseline="30000" dirty="0" smtClean="0"/>
              <a:t>nd</a:t>
            </a:r>
            <a:r>
              <a:rPr lang="en-GB" dirty="0" smtClean="0"/>
              <a:t> one by Government Digital Services to be </a:t>
            </a:r>
            <a:r>
              <a:rPr lang="en-GB" b="1" dirty="0" smtClean="0"/>
              <a:t>tested in November </a:t>
            </a:r>
            <a:r>
              <a:rPr lang="en-GB" dirty="0" smtClean="0"/>
              <a:t>to see if its capable of delivering full scope of Universal Credit for all 12 million claimant types</a:t>
            </a:r>
          </a:p>
          <a:p>
            <a:endParaRPr lang="en-GB" dirty="0"/>
          </a:p>
        </p:txBody>
      </p:sp>
      <p:pic>
        <p:nvPicPr>
          <p:cNvPr id="4" name="Picture 4" descr="unicol"/>
          <p:cNvPicPr>
            <a:picLocks noChangeAspect="1" noChangeArrowheads="1"/>
          </p:cNvPicPr>
          <p:nvPr/>
        </p:nvPicPr>
        <p:blipFill>
          <a:blip r:embed="rId2" cstate="print"/>
          <a:srcRect/>
          <a:stretch>
            <a:fillRect/>
          </a:stretch>
        </p:blipFill>
        <p:spPr bwMode="auto">
          <a:xfrm>
            <a:off x="1979712" y="6021288"/>
            <a:ext cx="5072098" cy="46943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Will the IT work?</a:t>
            </a:r>
            <a:endParaRPr lang="en-GB" dirty="0"/>
          </a:p>
        </p:txBody>
      </p:sp>
      <p:sp>
        <p:nvSpPr>
          <p:cNvPr id="3" name="Content Placeholder 2"/>
          <p:cNvSpPr>
            <a:spLocks noGrp="1"/>
          </p:cNvSpPr>
          <p:nvPr>
            <p:ph idx="1"/>
          </p:nvPr>
        </p:nvSpPr>
        <p:spPr/>
        <p:txBody>
          <a:bodyPr/>
          <a:lstStyle/>
          <a:p>
            <a:r>
              <a:rPr lang="en-GB" dirty="0" smtClean="0"/>
              <a:t>Culture of secrecy and lack of transparency</a:t>
            </a:r>
          </a:p>
          <a:p>
            <a:r>
              <a:rPr lang="en-GB" dirty="0" smtClean="0"/>
              <a:t>Disjointed workings of HMRC, DWP, Employers, Local Government and UC clients </a:t>
            </a:r>
          </a:p>
          <a:p>
            <a:r>
              <a:rPr lang="en-GB" dirty="0" smtClean="0"/>
              <a:t>Likely to end up partly face to face rather than fully online because of security issues</a:t>
            </a:r>
          </a:p>
          <a:p>
            <a:r>
              <a:rPr lang="en-GB" dirty="0" smtClean="0"/>
              <a:t>RTI is likely to remain a total of separate systems but liabilities for mistakes, miscalculations are still to be clarified</a:t>
            </a:r>
          </a:p>
          <a:p>
            <a:endParaRPr lang="en-GB" dirty="0"/>
          </a:p>
        </p:txBody>
      </p:sp>
      <p:pic>
        <p:nvPicPr>
          <p:cNvPr id="4" name="Picture 4" descr="unicol"/>
          <p:cNvPicPr>
            <a:picLocks noChangeAspect="1" noChangeArrowheads="1"/>
          </p:cNvPicPr>
          <p:nvPr/>
        </p:nvPicPr>
        <p:blipFill>
          <a:blip r:embed="rId2" cstate="print"/>
          <a:srcRect/>
          <a:stretch>
            <a:fillRect/>
          </a:stretch>
        </p:blipFill>
        <p:spPr bwMode="auto">
          <a:xfrm>
            <a:off x="1979712" y="5949280"/>
            <a:ext cx="5072098" cy="648072"/>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Universal Credit - Uncertainty of roll out and feasibility remains</a:t>
            </a:r>
            <a:endParaRPr lang="en-GB" b="1" dirty="0"/>
          </a:p>
        </p:txBody>
      </p:sp>
      <p:sp>
        <p:nvSpPr>
          <p:cNvPr id="3" name="Content Placeholder 2"/>
          <p:cNvSpPr>
            <a:spLocks noGrp="1"/>
          </p:cNvSpPr>
          <p:nvPr>
            <p:ph idx="1"/>
          </p:nvPr>
        </p:nvSpPr>
        <p:spPr/>
        <p:txBody>
          <a:bodyPr>
            <a:normAutofit fontScale="92500"/>
          </a:bodyPr>
          <a:lstStyle/>
          <a:p>
            <a:r>
              <a:rPr lang="en-GB" b="1" dirty="0" smtClean="0"/>
              <a:t>June 2014 </a:t>
            </a:r>
            <a:r>
              <a:rPr lang="en-GB" dirty="0" smtClean="0"/>
              <a:t>North West will expand the roll-out of Universal Credit to 12 more JCs </a:t>
            </a:r>
          </a:p>
          <a:p>
            <a:r>
              <a:rPr lang="en-GB" dirty="0" smtClean="0"/>
              <a:t>90 jobcentres, or 1 in 8 jobcentres in Britain, will offer the full Universal Credit once the north west expansion is completed</a:t>
            </a:r>
          </a:p>
          <a:p>
            <a:r>
              <a:rPr lang="en-GB" dirty="0" smtClean="0"/>
              <a:t>Couples will begin to be included</a:t>
            </a:r>
          </a:p>
          <a:p>
            <a:r>
              <a:rPr lang="en-GB" b="1" dirty="0" smtClean="0"/>
              <a:t>Just 1/10 </a:t>
            </a:r>
            <a:r>
              <a:rPr lang="en-GB" dirty="0" smtClean="0"/>
              <a:t>families will benefit overall –  likely to remain with no political party opposition but  with improved benefits calculations and IT</a:t>
            </a:r>
          </a:p>
          <a:p>
            <a:endParaRPr lang="en-GB" dirty="0"/>
          </a:p>
        </p:txBody>
      </p:sp>
      <p:pic>
        <p:nvPicPr>
          <p:cNvPr id="4" name="Picture 4" descr="unicol"/>
          <p:cNvPicPr>
            <a:picLocks noChangeAspect="1" noChangeArrowheads="1"/>
          </p:cNvPicPr>
          <p:nvPr/>
        </p:nvPicPr>
        <p:blipFill>
          <a:blip r:embed="rId2" cstate="print"/>
          <a:srcRect/>
          <a:stretch>
            <a:fillRect/>
          </a:stretch>
        </p:blipFill>
        <p:spPr bwMode="auto">
          <a:xfrm>
            <a:off x="1979712" y="6021288"/>
            <a:ext cx="5072098" cy="46943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Women and families in welfare reforms</a:t>
            </a:r>
            <a:endParaRPr lang="en-GB" b="1" dirty="0"/>
          </a:p>
        </p:txBody>
      </p:sp>
      <p:sp>
        <p:nvSpPr>
          <p:cNvPr id="3" name="Content Placeholder 2"/>
          <p:cNvSpPr>
            <a:spLocks noGrp="1"/>
          </p:cNvSpPr>
          <p:nvPr>
            <p:ph idx="1"/>
          </p:nvPr>
        </p:nvSpPr>
        <p:spPr/>
        <p:txBody>
          <a:bodyPr>
            <a:normAutofit/>
          </a:bodyPr>
          <a:lstStyle/>
          <a:p>
            <a:pPr algn="ctr">
              <a:buNone/>
            </a:pPr>
            <a:r>
              <a:rPr lang="en-GB" sz="5400" dirty="0" smtClean="0"/>
              <a:t>Are Welfare Reforms helping women in the labour market, working families , family poverty and child poverty? </a:t>
            </a:r>
            <a:endParaRPr lang="en-GB" sz="5400" dirty="0"/>
          </a:p>
        </p:txBody>
      </p:sp>
      <p:pic>
        <p:nvPicPr>
          <p:cNvPr id="4" name="Picture 4" descr="unicol"/>
          <p:cNvPicPr>
            <a:picLocks noChangeAspect="1" noChangeArrowheads="1"/>
          </p:cNvPicPr>
          <p:nvPr/>
        </p:nvPicPr>
        <p:blipFill>
          <a:blip r:embed="rId2" cstate="print"/>
          <a:srcRect/>
          <a:stretch>
            <a:fillRect/>
          </a:stretch>
        </p:blipFill>
        <p:spPr bwMode="auto">
          <a:xfrm>
            <a:off x="1979712" y="5661248"/>
            <a:ext cx="5072098" cy="82947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Women and employment trends</a:t>
            </a:r>
            <a:br>
              <a:rPr lang="en-GB" b="1" dirty="0" smtClean="0"/>
            </a:br>
            <a:r>
              <a:rPr lang="en-GB" b="1" dirty="0" smtClean="0"/>
              <a:t>TUC (September 2013)</a:t>
            </a:r>
            <a:endParaRPr lang="en-GB" b="1" dirty="0"/>
          </a:p>
        </p:txBody>
      </p:sp>
      <p:sp>
        <p:nvSpPr>
          <p:cNvPr id="3" name="Content Placeholder 2"/>
          <p:cNvSpPr>
            <a:spLocks noGrp="1"/>
          </p:cNvSpPr>
          <p:nvPr>
            <p:ph idx="1"/>
          </p:nvPr>
        </p:nvSpPr>
        <p:spPr/>
        <p:txBody>
          <a:bodyPr>
            <a:normAutofit fontScale="70000" lnSpcReduction="20000"/>
          </a:bodyPr>
          <a:lstStyle/>
          <a:p>
            <a:r>
              <a:rPr lang="en-GB" dirty="0" smtClean="0"/>
              <a:t>Over 1 million women been unemployed for two years</a:t>
            </a:r>
          </a:p>
          <a:p>
            <a:r>
              <a:rPr lang="en-GB" dirty="0" smtClean="0"/>
              <a:t>Women's chances of being long-term unemployed have increased, the ratio of male long-term unemployment to female has been falling since before the recession</a:t>
            </a:r>
          </a:p>
          <a:p>
            <a:r>
              <a:rPr lang="en-GB" dirty="0" smtClean="0"/>
              <a:t>1.7 million under-employed women workers, 52% of all under-employed workers Underemployment rising</a:t>
            </a:r>
          </a:p>
          <a:p>
            <a:r>
              <a:rPr lang="en-GB" dirty="0" smtClean="0"/>
              <a:t>2 million employed in low-paid and insecure i.e.  vulnerable employment. Women faced lower pay and were more likely to have experienced unfair treatment than men</a:t>
            </a:r>
          </a:p>
          <a:p>
            <a:r>
              <a:rPr lang="en-GB" dirty="0" smtClean="0"/>
              <a:t>56 per cent of zero hours workers are women</a:t>
            </a:r>
          </a:p>
          <a:p>
            <a:r>
              <a:rPr lang="en-GB" dirty="0" smtClean="0"/>
              <a:t>Women = 1/3 of self-employed and 50% of the increase in self-employed since the recession</a:t>
            </a:r>
          </a:p>
          <a:p>
            <a:r>
              <a:rPr lang="en-GB" dirty="0" smtClean="0"/>
              <a:t>The number of working age women classified as retired has been falling since the recession; this surprising result may be an effect of the raising of women's pension age</a:t>
            </a:r>
          </a:p>
        </p:txBody>
      </p:sp>
      <p:pic>
        <p:nvPicPr>
          <p:cNvPr id="4" name="Picture 4" descr="unicol"/>
          <p:cNvPicPr>
            <a:picLocks noChangeAspect="1" noChangeArrowheads="1"/>
          </p:cNvPicPr>
          <p:nvPr/>
        </p:nvPicPr>
        <p:blipFill>
          <a:blip r:embed="rId2" cstate="print"/>
          <a:srcRect/>
          <a:stretch>
            <a:fillRect/>
          </a:stretch>
        </p:blipFill>
        <p:spPr bwMode="auto">
          <a:xfrm>
            <a:off x="1979712" y="6093296"/>
            <a:ext cx="5072098" cy="397422"/>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Gender jobs split in youth labour market </a:t>
            </a:r>
            <a:r>
              <a:rPr lang="en-GB" b="1" i="1" dirty="0" smtClean="0"/>
              <a:t>(TUC November 2013)</a:t>
            </a:r>
            <a:endParaRPr lang="en-GB" b="1" dirty="0"/>
          </a:p>
        </p:txBody>
      </p:sp>
      <p:sp>
        <p:nvSpPr>
          <p:cNvPr id="3" name="Content Placeholder 2"/>
          <p:cNvSpPr>
            <a:spLocks noGrp="1"/>
          </p:cNvSpPr>
          <p:nvPr>
            <p:ph idx="1"/>
          </p:nvPr>
        </p:nvSpPr>
        <p:spPr/>
        <p:txBody>
          <a:bodyPr>
            <a:normAutofit fontScale="62500" lnSpcReduction="20000"/>
          </a:bodyPr>
          <a:lstStyle/>
          <a:p>
            <a:pPr algn="ctr">
              <a:buNone/>
            </a:pPr>
            <a:r>
              <a:rPr lang="en-GB" dirty="0" smtClean="0"/>
              <a:t>The proportion of young women trapped in low-paid, low-skill jobs has trebled over the last 20 years </a:t>
            </a:r>
          </a:p>
          <a:p>
            <a:pPr algn="ctr">
              <a:buNone/>
            </a:pPr>
            <a:r>
              <a:rPr lang="en-GB" dirty="0" smtClean="0"/>
              <a:t>A rise number of females gaining qualifications but still find themselves trapped in low-skill, low-wage jobs</a:t>
            </a:r>
          </a:p>
          <a:p>
            <a:pPr algn="ctr">
              <a:buNone/>
            </a:pPr>
            <a:endParaRPr lang="en-GB" dirty="0" smtClean="0"/>
          </a:p>
          <a:p>
            <a:r>
              <a:rPr lang="en-GB" b="1" dirty="0" smtClean="0"/>
              <a:t>Gender segregation is rife at the lower end of the youth jobs market</a:t>
            </a:r>
            <a:r>
              <a:rPr lang="en-GB" dirty="0" smtClean="0"/>
              <a:t>.  The proportion of young men doing personal service jobs had almost halved but 20% in skilled trades compared to 1% for females</a:t>
            </a:r>
          </a:p>
          <a:p>
            <a:r>
              <a:rPr lang="en-GB" b="1" dirty="0" smtClean="0"/>
              <a:t>There is a big gender split in apprenticeships</a:t>
            </a:r>
            <a:r>
              <a:rPr lang="en-GB" dirty="0" smtClean="0"/>
              <a:t>. Young women continue to dominate in traditional areas such as customer service, retail, health and social care: these female-dominated sectors typically offer fewer progression opportunities and lower pay</a:t>
            </a:r>
          </a:p>
          <a:p>
            <a:r>
              <a:rPr lang="en-GB" b="1" dirty="0" smtClean="0"/>
              <a:t>Young women are getting a lower wage return on their qualifications</a:t>
            </a:r>
            <a:r>
              <a:rPr lang="en-GB" dirty="0" smtClean="0"/>
              <a:t>. Despite being better qualified than young men, young women are seeing a lower wage premium for vocational qualifications.</a:t>
            </a:r>
          </a:p>
          <a:p>
            <a:endParaRPr lang="en-GB" dirty="0"/>
          </a:p>
        </p:txBody>
      </p:sp>
      <p:pic>
        <p:nvPicPr>
          <p:cNvPr id="4" name="Picture 4" descr="unicol"/>
          <p:cNvPicPr>
            <a:picLocks noChangeAspect="1" noChangeArrowheads="1"/>
          </p:cNvPicPr>
          <p:nvPr/>
        </p:nvPicPr>
        <p:blipFill>
          <a:blip r:embed="rId2" cstate="print"/>
          <a:srcRect/>
          <a:stretch>
            <a:fillRect/>
          </a:stretch>
        </p:blipFill>
        <p:spPr bwMode="auto">
          <a:xfrm>
            <a:off x="1979712" y="5661248"/>
            <a:ext cx="5072098" cy="82947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PowerPoint Document" ma:contentTypeID="0x010100521F1000D1C8214C8B2EC690663339D9CC001CECF1D0DF1D8A45832A0BC12A0EAC64" ma:contentTypeVersion="9" ma:contentTypeDescription="Create a new PowerPoint document" ma:contentTypeScope="" ma:versionID="10a921eea6f3d7561c37f00f4e885b7c">
  <xsd:schema xmlns:xsd="http://www.w3.org/2001/XMLSchema" xmlns:p="http://schemas.microsoft.com/office/2006/metadata/properties" xmlns:ns1="http://schemas.microsoft.com/sharepoint/v3" xmlns:ns2="58cf6f90-c7ec-45a8-be3f-22c96d73bafe" xmlns:ns3="4bb68593-3c78-4bbe-88ae-03452cd55657" targetNamespace="http://schemas.microsoft.com/office/2006/metadata/properties" ma:root="true" ma:fieldsID="be4d661900548133523a914d67bcc45a" ns1:_="" ns2:_="" ns3:_="">
    <xsd:import namespace="http://schemas.microsoft.com/sharepoint/v3"/>
    <xsd:import namespace="58cf6f90-c7ec-45a8-be3f-22c96d73bafe"/>
    <xsd:import namespace="4bb68593-3c78-4bbe-88ae-03452cd55657"/>
    <xsd:element name="properties">
      <xsd:complexType>
        <xsd:sequence>
          <xsd:element name="documentManagement">
            <xsd:complexType>
              <xsd:all>
                <xsd:element ref="ns1:Approved_x0020_Version" minOccurs="0"/>
                <xsd:element ref="ns1:Approver" minOccurs="0"/>
                <xsd:element ref="ns1:Date_x0020_Approved" minOccurs="0"/>
                <xsd:element ref="ns1:Date_x0020_Submitted" minOccurs="0"/>
                <xsd:element ref="ns1:Submitter" minOccurs="0"/>
                <xsd:element ref="ns1:UNISON_x0020_Source_x0020_URL" minOccurs="0"/>
                <xsd:element ref="ns1:UNISON_x0020_Target_x0020_URL" minOccurs="0"/>
                <xsd:element ref="ns2:Materials" minOccurs="0"/>
                <xsd:element ref="ns3:Year"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Approved_x0020_Version" ma:index="8" nillable="true" ma:displayName="Approved Version" ma:hidden="true" ma:internalName="Approved_x0020_Version" ma:readOnly="false">
      <xsd:simpleType>
        <xsd:restriction base="dms:Note"/>
      </xsd:simpleType>
    </xsd:element>
    <xsd:element name="Approver" ma:index="9" nillable="true" ma:displayName="Approver" ma:hidden="true" ma:internalName="Approver" ma:readOnly="false">
      <xsd:simpleType>
        <xsd:restriction base="dms:Text"/>
      </xsd:simpleType>
    </xsd:element>
    <xsd:element name="Date_x0020_Approved" ma:index="10" nillable="true" ma:displayName="Date Approved" ma:hidden="true" ma:internalName="Date_x0020_Approved" ma:readOnly="false">
      <xsd:simpleType>
        <xsd:restriction base="dms:Text"/>
      </xsd:simpleType>
    </xsd:element>
    <xsd:element name="Date_x0020_Submitted" ma:index="11" nillable="true" ma:displayName="Date Submitted" ma:hidden="true" ma:internalName="Date_x0020_Submitted" ma:readOnly="false">
      <xsd:simpleType>
        <xsd:restriction base="dms:Text"/>
      </xsd:simpleType>
    </xsd:element>
    <xsd:element name="Submitter" ma:index="12" nillable="true" ma:displayName="Submitter" ma:hidden="true" ma:internalName="Submitter" ma:readOnly="false">
      <xsd:simpleType>
        <xsd:restriction base="dms:Text"/>
      </xsd:simpleType>
    </xsd:element>
    <xsd:element name="UNISON_x0020_Source_x0020_URL" ma:index="13" nillable="true" ma:displayName="UNISON Source URL" ma:hidden="true" ma:internalName="UNISON_x0020_Source_x0020_URL"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UNISON_x0020_Target_x0020_URL" ma:index="14" nillable="true" ma:displayName="UNISON Target URL" ma:hidden="true" ma:internalName="UNISON_x0020_Target_x0020_URL"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dms="http://schemas.microsoft.com/office/2006/documentManagement/types" targetNamespace="58cf6f90-c7ec-45a8-be3f-22c96d73bafe" elementFormDefault="qualified">
    <xsd:import namespace="http://schemas.microsoft.com/office/2006/documentManagement/types"/>
    <xsd:element name="Materials" ma:index="15" nillable="true" ma:displayName="Materials" ma:list="{ba4265b5-df5d-4706-968a-335fe72baf36}" ma:internalName="Materials" ma:showField="Title">
      <xsd:simpleType>
        <xsd:restriction base="dms:Lookup"/>
      </xsd:simpleType>
    </xsd:element>
  </xsd:schema>
  <xsd:schema xmlns:xsd="http://www.w3.org/2001/XMLSchema" xmlns:dms="http://schemas.microsoft.com/office/2006/documentManagement/types" targetNamespace="4bb68593-3c78-4bbe-88ae-03452cd55657" elementFormDefault="qualified">
    <xsd:import namespace="http://schemas.microsoft.com/office/2006/documentManagement/types"/>
    <xsd:element name="Year" ma:index="16" nillable="true" ma:displayName="Year" ma:list="{df99f58b-a098-45ed-83c5-077202f81831}" ma:internalName="Year" ma:showField="Title" ma:web="4bb68593-3c78-4bbe-88ae-03452cd55657">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customXsn xmlns="http://schemas.microsoft.com/office/2006/metadata/customXsn">
  <xsnLocation/>
  <cached>True</cached>
  <openByDefault>True</openByDefault>
  <xsnScope/>
</customXsn>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documentManagement>
    <Date_x0020_Submitted xmlns="http://schemas.microsoft.com/sharepoint/v3" xsi:nil="true"/>
    <Date_x0020_Approved xmlns="http://schemas.microsoft.com/sharepoint/v3" xsi:nil="true"/>
    <Approved_x0020_Version xmlns="http://schemas.microsoft.com/sharepoint/v3" xsi:nil="true"/>
    <UNISON_x0020_Source_x0020_URL xmlns="http://schemas.microsoft.com/sharepoint/v3">
      <Url xmlns="http://schemas.microsoft.com/sharepoint/v3" xsi:nil="true"/>
      <Description xmlns="http://schemas.microsoft.com/sharepoint/v3" xsi:nil="true"/>
    </UNISON_x0020_Source_x0020_URL>
    <UNISON_x0020_Target_x0020_URL xmlns="http://schemas.microsoft.com/sharepoint/v3">
      <Url xmlns="http://schemas.microsoft.com/sharepoint/v3" xsi:nil="true"/>
      <Description xmlns="http://schemas.microsoft.com/sharepoint/v3" xsi:nil="true"/>
    </UNISON_x0020_Target_x0020_URL>
    <Approver xmlns="http://schemas.microsoft.com/sharepoint/v3" xsi:nil="true"/>
    <Materials xmlns="58cf6f90-c7ec-45a8-be3f-22c96d73bafe">11</Materials>
    <Year xmlns="4bb68593-3c78-4bbe-88ae-03452cd55657">14</Year>
    <Submitter xmlns="http://schemas.microsoft.com/sharepoint/v3" xsi:nil="true"/>
  </documentManagement>
</p:properties>
</file>

<file path=customXml/itemProps1.xml><?xml version="1.0" encoding="utf-8"?>
<ds:datastoreItem xmlns:ds="http://schemas.openxmlformats.org/officeDocument/2006/customXml" ds:itemID="{B2382407-8AB9-4CD9-B4D2-672D2448CC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8cf6f90-c7ec-45a8-be3f-22c96d73bafe"/>
    <ds:schemaRef ds:uri="4bb68593-3c78-4bbe-88ae-03452cd55657"/>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225BD3C8-063C-4134-A1D4-6818F209E41A}">
  <ds:schemaRefs>
    <ds:schemaRef ds:uri="http://schemas.microsoft.com/office/2006/metadata/customXsn"/>
  </ds:schemaRefs>
</ds:datastoreItem>
</file>

<file path=customXml/itemProps3.xml><?xml version="1.0" encoding="utf-8"?>
<ds:datastoreItem xmlns:ds="http://schemas.openxmlformats.org/officeDocument/2006/customXml" ds:itemID="{30AA0BBB-4A2B-465E-A10C-1BFF3F17C703}">
  <ds:schemaRefs>
    <ds:schemaRef ds:uri="http://schemas.microsoft.com/sharepoint/v3/contenttype/forms"/>
  </ds:schemaRefs>
</ds:datastoreItem>
</file>

<file path=customXml/itemProps4.xml><?xml version="1.0" encoding="utf-8"?>
<ds:datastoreItem xmlns:ds="http://schemas.openxmlformats.org/officeDocument/2006/customXml" ds:itemID="{43ACC9BF-C6AD-4ACE-A842-BB5412FC8B96}">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microsoft.com/sharepoint/v3"/>
    <ds:schemaRef ds:uri="58cf6f90-c7ec-45a8-be3f-22c96d73bafe"/>
    <ds:schemaRef ds:uri="4bb68593-3c78-4bbe-88ae-03452cd55657"/>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1497</TotalTime>
  <Words>1970</Words>
  <Application>Microsoft Office PowerPoint</Application>
  <PresentationFormat>On-screen Show (4:3)</PresentationFormat>
  <Paragraphs>142</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Welfare Reform – Update and future developments</vt:lpstr>
      <vt:lpstr>What are the key welfare reforms?</vt:lpstr>
      <vt:lpstr>Further changes over the last year</vt:lpstr>
      <vt:lpstr>Universal Credit - Uncertainty of roll out and feasibility remains</vt:lpstr>
      <vt:lpstr>Will the IT work?</vt:lpstr>
      <vt:lpstr>Universal Credit - Uncertainty of roll out and feasibility remains</vt:lpstr>
      <vt:lpstr>Women and families in welfare reforms</vt:lpstr>
      <vt:lpstr>Women and employment trends TUC (September 2013)</vt:lpstr>
      <vt:lpstr>Gender jobs split in youth labour market (TUC November 2013)</vt:lpstr>
      <vt:lpstr>Childcare costs year on year still rising</vt:lpstr>
      <vt:lpstr>Families and Child Poverty  Joseph Rowntree Foundation (JRF) November 2013 </vt:lpstr>
      <vt:lpstr>JRF make three recommendations</vt:lpstr>
      <vt:lpstr>Disability welfare cuts and changes - Key elements</vt:lpstr>
      <vt:lpstr>Disability welfare cuts and changes - Key elements</vt:lpstr>
      <vt:lpstr>Independent Living Fund (ILF)</vt:lpstr>
      <vt:lpstr>Closure of ILF – June 2015</vt:lpstr>
      <vt:lpstr>Bedroom Tax – unfair unworkable and self defeating</vt:lpstr>
      <vt:lpstr>Legal challenges and victories</vt:lpstr>
      <vt:lpstr>Wrongs against disabled people has not been righted yet: </vt:lpstr>
      <vt:lpstr>ATOS/WCA failures</vt:lpstr>
      <vt:lpstr>Work capability assessments The fight back</vt:lpstr>
      <vt:lpstr>ATOS leaves WCA early</vt:lpstr>
      <vt:lpstr>Roll out of work programme</vt:lpstr>
      <vt:lpstr>Other welfare impacts</vt:lpstr>
      <vt:lpstr>UNISON Welfare Campaign</vt:lpstr>
      <vt:lpstr>                                                                               Feedback from UNISON Welfare Officers. Group table work:  </vt:lpstr>
    </vt:vector>
  </TitlesOfParts>
  <Company>UNISON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NONE</dc:creator>
  <cp:lastModifiedBy>NONE</cp:lastModifiedBy>
  <cp:revision>1160</cp:revision>
  <dcterms:created xsi:type="dcterms:W3CDTF">2013-11-12T12:19:37Z</dcterms:created>
  <dcterms:modified xsi:type="dcterms:W3CDTF">2014-05-13T08:33:06Z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0x010100521F1000D1C8214C8B2EC690663339D9CC001CECF1D0DF1D8A45832A0BC12A0EAC64</vt:lpwstr>
  </property>
  <property fmtid="{D5CDD505-2E9C-101B-9397-08002B2CF9AE}" pid="3" name="_AdHocReviewCycleID">
    <vt:i4>892288041</vt:i4>
  </property>
  <property fmtid="{D5CDD505-2E9C-101B-9397-08002B2CF9AE}" pid="4" name="_NewReviewCycle">
    <vt:lpwstr/>
  </property>
  <property fmtid="{D5CDD505-2E9C-101B-9397-08002B2CF9AE}" pid="5" name="_EmailSubject">
    <vt:lpwstr>Welfare Newsletter</vt:lpwstr>
  </property>
  <property fmtid="{D5CDD505-2E9C-101B-9397-08002B2CF9AE}" pid="6" name="_AuthorEmail">
    <vt:lpwstr>Michael.Smith@edinburgh.gov.uk</vt:lpwstr>
  </property>
  <property fmtid="{D5CDD505-2E9C-101B-9397-08002B2CF9AE}" pid="7" name="_AuthorEmailDisplayName">
    <vt:lpwstr>Mike Smith</vt:lpwstr>
  </property>
</Properties>
</file>